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92" r:id="rId3"/>
    <p:sldId id="271" r:id="rId4"/>
    <p:sldId id="302" r:id="rId5"/>
    <p:sldId id="307" r:id="rId6"/>
    <p:sldId id="310" r:id="rId7"/>
    <p:sldId id="311" r:id="rId8"/>
    <p:sldId id="308" r:id="rId9"/>
    <p:sldId id="30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A4D1"/>
    <a:srgbClr val="49C6E9"/>
    <a:srgbClr val="231344"/>
    <a:srgbClr val="391769"/>
    <a:srgbClr val="3817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97"/>
    <p:restoredTop sz="88330" autoAdjust="0"/>
  </p:normalViewPr>
  <p:slideViewPr>
    <p:cSldViewPr snapToGrid="0" snapToObjects="1">
      <p:cViewPr>
        <p:scale>
          <a:sx n="60" d="100"/>
          <a:sy n="60" d="100"/>
        </p:scale>
        <p:origin x="114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09" d="100"/>
          <a:sy n="109" d="100"/>
        </p:scale>
        <p:origin x="-4413" y="-69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04D4A4-3073-4937-881B-2AC380C30267}" type="doc">
      <dgm:prSet loTypeId="urn:microsoft.com/office/officeart/2005/8/layout/cycle7" loCatId="cycle" qsTypeId="urn:microsoft.com/office/officeart/2005/8/quickstyle/3d3" qsCatId="3D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3DF63559-7FB6-4928-BCE8-32AC9680928E}" type="pres">
      <dgm:prSet presAssocID="{C804D4A4-3073-4937-881B-2AC380C30267}" presName="Name0" presStyleCnt="0">
        <dgm:presLayoutVars>
          <dgm:dir/>
          <dgm:resizeHandles val="exact"/>
        </dgm:presLayoutVars>
      </dgm:prSet>
      <dgm:spPr/>
    </dgm:pt>
  </dgm:ptLst>
  <dgm:cxnLst>
    <dgm:cxn modelId="{53307179-F30C-4B14-8DC4-D6248B117709}" type="presOf" srcId="{C804D4A4-3073-4937-881B-2AC380C30267}" destId="{3DF63559-7FB6-4928-BCE8-32AC9680928E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04F02D-8EF6-3C40-ADA0-C186C4B0F2E2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CC4499-B01F-1B4E-BC9E-58021EFBE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52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Assign</a:t>
            </a:r>
          </a:p>
          <a:p>
            <a:r>
              <a:rPr lang="en-US" dirty="0" smtClean="0"/>
              <a:t>Decision maker</a:t>
            </a:r>
          </a:p>
          <a:p>
            <a:endParaRPr lang="en-US" dirty="0" smtClean="0"/>
          </a:p>
          <a:p>
            <a:r>
              <a:rPr lang="en-US" dirty="0" smtClean="0"/>
              <a:t>Bring</a:t>
            </a:r>
          </a:p>
          <a:p>
            <a:r>
              <a:rPr lang="en-US" dirty="0" smtClean="0"/>
              <a:t>Experienced people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C4499-B01F-1B4E-BC9E-58021EFBE4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8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Brainstorm</a:t>
            </a:r>
            <a:r>
              <a:rPr lang="en-US" baseline="0" dirty="0" smtClean="0"/>
              <a:t> ideas as a group</a:t>
            </a:r>
          </a:p>
          <a:p>
            <a:r>
              <a:rPr lang="en-US" baseline="0" dirty="0" smtClean="0"/>
              <a:t>Design and requirements -&gt; UX Design and Business Analysis</a:t>
            </a:r>
          </a:p>
          <a:p>
            <a:r>
              <a:rPr lang="en-US" baseline="0" dirty="0" smtClean="0"/>
              <a:t>Building -&gt; Front- and Back-End Developers work together</a:t>
            </a:r>
          </a:p>
          <a:p>
            <a:r>
              <a:rPr lang="en-US" baseline="0" dirty="0" smtClean="0"/>
              <a:t>Deploying -&gt;</a:t>
            </a:r>
          </a:p>
          <a:p>
            <a:r>
              <a:rPr lang="en-US" baseline="0" dirty="0" smtClean="0"/>
              <a:t>Testing -&gt;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C4499-B01F-1B4E-BC9E-58021EFBE4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51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C4499-B01F-1B4E-BC9E-58021EFBE4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58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Understand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Who are your primary users?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What user needs will this service address?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Why does the user want or need this service?</a:t>
            </a:r>
          </a:p>
          <a:p>
            <a:pPr marL="310896" lvl="2" indent="0">
              <a:buNone/>
              <a:tabLst>
                <a:tab pos="457200" algn="l"/>
              </a:tabLst>
            </a:pPr>
            <a:endParaRPr lang="en-US" sz="1800" dirty="0" smtClean="0"/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Address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What are the different ways (both online and offline) that people currently accomplish the task the digital service is designed to help with?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Where are user pain points in the current way people accomplish the task?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Where does this specific project fit into the larger way people currently obtain the service being offered?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What metrics will best indicate how well the service is working for its users?</a:t>
            </a:r>
          </a:p>
          <a:p>
            <a:pPr marL="310896" lvl="2" indent="0">
              <a:buNone/>
              <a:tabLst>
                <a:tab pos="457200" algn="l"/>
              </a:tabLst>
            </a:pPr>
            <a:endParaRPr lang="en-US" sz="1800" dirty="0" smtClean="0"/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Make</a:t>
            </a:r>
          </a:p>
          <a:p>
            <a:r>
              <a:rPr lang="en-US" dirty="0" smtClean="0"/>
              <a:t>What primary tasks are the user trying to accomplish?</a:t>
            </a:r>
          </a:p>
          <a:p>
            <a:r>
              <a:rPr lang="en-US" dirty="0" smtClean="0"/>
              <a:t>Is the language as plain and universal as possible?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C4499-B01F-1B4E-BC9E-58021EFBE429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923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Understand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Who are your primary users?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What user needs will this service address?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Why does the user want or need this service?</a:t>
            </a:r>
          </a:p>
          <a:p>
            <a:pPr marL="310896" lvl="2" indent="0">
              <a:buNone/>
              <a:tabLst>
                <a:tab pos="457200" algn="l"/>
              </a:tabLst>
            </a:pPr>
            <a:endParaRPr lang="en-US" sz="1800" dirty="0" smtClean="0"/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Address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What are the different ways (both online and offline) that people currently accomplish the task the digital service is designed to help with?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Where are user pain points in the current way people accomplish the task?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Where does this specific project fit into the larger way people currently obtain the service being offered?</a:t>
            </a:r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What metrics will best indicate how well the service is working for its users?</a:t>
            </a:r>
          </a:p>
          <a:p>
            <a:pPr marL="310896" lvl="2" indent="0">
              <a:buNone/>
              <a:tabLst>
                <a:tab pos="457200" algn="l"/>
              </a:tabLst>
            </a:pPr>
            <a:endParaRPr lang="en-US" sz="1800" dirty="0" smtClean="0"/>
          </a:p>
          <a:p>
            <a:pPr marL="310896" lvl="2" indent="0">
              <a:buNone/>
              <a:tabLst>
                <a:tab pos="457200" algn="l"/>
              </a:tabLst>
            </a:pPr>
            <a:r>
              <a:rPr lang="en-US" sz="1800" dirty="0" smtClean="0"/>
              <a:t>Make</a:t>
            </a:r>
          </a:p>
          <a:p>
            <a:r>
              <a:rPr lang="en-US" dirty="0" smtClean="0"/>
              <a:t>What primary tasks are the user trying to accomplish?</a:t>
            </a:r>
          </a:p>
          <a:p>
            <a:r>
              <a:rPr lang="en-US" dirty="0" smtClean="0"/>
              <a:t>Is the language as plain and universal as possible?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C4499-B01F-1B4E-BC9E-58021EFBE429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9927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C4499-B01F-1B4E-BC9E-58021EFBE4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50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Colour Background">
    <p:bg>
      <p:bgPr>
        <a:solidFill>
          <a:srgbClr val="23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78800" y="2316600"/>
            <a:ext cx="9144000" cy="1448081"/>
          </a:xfrm>
          <a:solidFill>
            <a:srgbClr val="231344"/>
          </a:solidFill>
        </p:spPr>
        <p:txBody>
          <a:bodyPr anchor="b">
            <a:noAutofit/>
          </a:bodyPr>
          <a:lstStyle>
            <a:lvl1pPr algn="l">
              <a:defRPr sz="38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Title of presentation</a:t>
            </a:r>
            <a:br>
              <a:rPr lang="en-US" dirty="0" smtClean="0"/>
            </a:br>
            <a:r>
              <a:rPr lang="en-US" dirty="0" smtClean="0"/>
              <a:t>Two lines max</a:t>
            </a:r>
            <a:endParaRPr lang="en-US" dirty="0"/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78800" y="3823805"/>
            <a:ext cx="5486400" cy="21544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 spc="0" baseline="0">
                <a:ln>
                  <a:noFill/>
                </a:ln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 smtClean="0"/>
              <a:t>Month-Day-Year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755083"/>
            <a:ext cx="12192000" cy="10972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391769"/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 rot="16200000">
            <a:off x="10418400" y="4924599"/>
            <a:ext cx="2743200" cy="3636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spc="40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© 2017  Sapient Consulting PUBLIC SECTOR  | Confidential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400"/>
            <a:ext cx="1374748" cy="4248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800" y="360000"/>
            <a:ext cx="10800000" cy="395374"/>
          </a:xfrm>
        </p:spPr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478800" y="1737359"/>
            <a:ext cx="5220000" cy="41068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FontTx/>
              <a:buNone/>
              <a:defRPr sz="1500" b="1" i="0" baseline="0">
                <a:solidFill>
                  <a:schemeClr val="accent5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buNone/>
              <a:defRPr sz="1200" baseline="0"/>
            </a:lvl2pPr>
            <a:lvl3pPr marL="432000" indent="-21600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defRPr sz="1200" baseline="0"/>
            </a:lvl3pPr>
            <a:lvl4pPr marL="648000" indent="-21600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defRPr sz="1200" baseline="0"/>
            </a:lvl4pPr>
            <a:lvl5pPr marL="864000" indent="-21600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defRPr sz="1200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idx="13"/>
          </p:nvPr>
        </p:nvSpPr>
        <p:spPr>
          <a:xfrm>
            <a:off x="5878800" y="1737359"/>
            <a:ext cx="5220000" cy="41068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buFontTx/>
              <a:buNone/>
              <a:defRPr sz="1500" b="1" i="0" baseline="0">
                <a:solidFill>
                  <a:schemeClr val="accent5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buNone/>
              <a:defRPr sz="1200" baseline="0"/>
            </a:lvl2pPr>
            <a:lvl3pPr marL="432000" indent="-21600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defRPr sz="1200" baseline="0"/>
            </a:lvl3pPr>
            <a:lvl4pPr marL="648000" indent="-21600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defRPr sz="1200" baseline="0"/>
            </a:lvl4pPr>
            <a:lvl5pPr marL="864000" indent="-21600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defRPr sz="1200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78800" y="750996"/>
            <a:ext cx="10800000" cy="56214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 b="1" i="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74000" y="6316596"/>
            <a:ext cx="2505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 i="0" baseline="0">
                <a:solidFill>
                  <a:schemeClr val="tx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5050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800" y="360000"/>
            <a:ext cx="10800000" cy="395374"/>
          </a:xfrm>
        </p:spPr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3182609" y="1737359"/>
            <a:ext cx="2523744" cy="39875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buFontTx/>
              <a:buNone/>
              <a:defRPr sz="1500" b="1" i="0" baseline="0">
                <a:solidFill>
                  <a:schemeClr val="accent5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None/>
              <a:defRPr sz="1200" baseline="0"/>
            </a:lvl2pPr>
            <a:lvl3pPr marL="72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200" baseline="0"/>
            </a:lvl3pPr>
            <a:lvl4pPr marL="144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200" baseline="0"/>
            </a:lvl4pPr>
            <a:lvl5pPr marL="216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200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idx="13"/>
          </p:nvPr>
        </p:nvSpPr>
        <p:spPr>
          <a:xfrm>
            <a:off x="5875056" y="1737360"/>
            <a:ext cx="2523744" cy="39875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buFontTx/>
              <a:buNone/>
              <a:defRPr sz="1500" b="1" i="0" baseline="0">
                <a:solidFill>
                  <a:schemeClr val="accent5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None/>
              <a:defRPr sz="1200" baseline="0"/>
            </a:lvl2pPr>
            <a:lvl3pPr marL="72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200" baseline="0"/>
            </a:lvl3pPr>
            <a:lvl4pPr marL="144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200" baseline="0"/>
            </a:lvl4pPr>
            <a:lvl5pPr marL="216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200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idx="14"/>
          </p:nvPr>
        </p:nvSpPr>
        <p:spPr>
          <a:xfrm>
            <a:off x="8578800" y="1737360"/>
            <a:ext cx="2523744" cy="39875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accent5"/>
              </a:buClr>
              <a:buFontTx/>
              <a:buNone/>
              <a:defRPr sz="1500" b="1" i="0" baseline="0">
                <a:solidFill>
                  <a:schemeClr val="accent5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5"/>
              </a:buClr>
              <a:buNone/>
              <a:defRPr sz="1200" baseline="0"/>
            </a:lvl2pPr>
            <a:lvl3pPr marL="72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200" baseline="0"/>
            </a:lvl3pPr>
            <a:lvl4pPr marL="144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200" baseline="0"/>
            </a:lvl4pPr>
            <a:lvl5pPr marL="216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200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78800" y="750996"/>
            <a:ext cx="10800000" cy="56214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 b="1" i="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74000" y="6316596"/>
            <a:ext cx="2505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 i="0" baseline="0">
                <a:solidFill>
                  <a:schemeClr val="tx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51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800" y="360000"/>
            <a:ext cx="10800000" cy="395374"/>
          </a:xfrm>
        </p:spPr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478800" y="2094914"/>
            <a:ext cx="2520000" cy="36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Tx/>
              <a:buNone/>
              <a:defRPr sz="1000" b="1" i="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accent5"/>
              </a:buClr>
              <a:buNone/>
              <a:defRPr sz="1000" baseline="0"/>
            </a:lvl2pPr>
            <a:lvl3pPr marL="72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3pPr>
            <a:lvl4pPr marL="144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4pPr>
            <a:lvl5pPr marL="216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78800" y="1734914"/>
            <a:ext cx="2520000" cy="252413"/>
          </a:xfrm>
          <a:solidFill>
            <a:schemeClr val="accent2"/>
          </a:solidFill>
        </p:spPr>
        <p:txBody>
          <a:bodyPr lIns="72000" tIns="72000" rIns="72000" bIns="72000" anchor="ctr" anchorCtr="0"/>
          <a:lstStyle>
            <a:lvl1pPr marL="0" indent="0">
              <a:spcBef>
                <a:spcPts val="0"/>
              </a:spcBef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heading</a:t>
            </a:r>
            <a:endParaRPr lang="en-GB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178800" y="1734914"/>
            <a:ext cx="2520000" cy="252413"/>
          </a:xfrm>
          <a:solidFill>
            <a:schemeClr val="accent2"/>
          </a:solidFill>
        </p:spPr>
        <p:txBody>
          <a:bodyPr lIns="72000" tIns="72000" rIns="72000" bIns="72000" anchor="ctr" anchorCtr="0"/>
          <a:lstStyle>
            <a:lvl1pPr marL="0" indent="0">
              <a:spcBef>
                <a:spcPts val="0"/>
              </a:spcBef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heading</a:t>
            </a:r>
            <a:endParaRPr lang="en-GB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878800" y="1734914"/>
            <a:ext cx="2520000" cy="252413"/>
          </a:xfrm>
          <a:solidFill>
            <a:schemeClr val="accent2"/>
          </a:solidFill>
        </p:spPr>
        <p:txBody>
          <a:bodyPr lIns="72000" tIns="72000" rIns="72000" bIns="72000" anchor="ctr" anchorCtr="0"/>
          <a:lstStyle>
            <a:lvl1pPr marL="0" indent="0">
              <a:spcBef>
                <a:spcPts val="0"/>
              </a:spcBef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heading</a:t>
            </a:r>
            <a:endParaRPr lang="en-GB" dirty="0"/>
          </a:p>
        </p:txBody>
      </p:sp>
      <p:sp>
        <p:nvSpPr>
          <p:cNvPr id="15" name="Text Placeholder 2"/>
          <p:cNvSpPr>
            <a:spLocks noGrp="1"/>
          </p:cNvSpPr>
          <p:nvPr>
            <p:ph idx="16"/>
          </p:nvPr>
        </p:nvSpPr>
        <p:spPr>
          <a:xfrm>
            <a:off x="3178800" y="2094914"/>
            <a:ext cx="2520000" cy="36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Tx/>
              <a:buNone/>
              <a:defRPr sz="1000" b="1" i="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accent5"/>
              </a:buClr>
              <a:buNone/>
              <a:defRPr sz="1000" baseline="0"/>
            </a:lvl2pPr>
            <a:lvl3pPr marL="72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3pPr>
            <a:lvl4pPr marL="144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4pPr>
            <a:lvl5pPr marL="216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idx="17"/>
          </p:nvPr>
        </p:nvSpPr>
        <p:spPr>
          <a:xfrm>
            <a:off x="5878800" y="2094914"/>
            <a:ext cx="2520000" cy="36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Tx/>
              <a:buNone/>
              <a:defRPr sz="1000" b="1" i="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accent5"/>
              </a:buClr>
              <a:buNone/>
              <a:defRPr sz="1000" baseline="0"/>
            </a:lvl2pPr>
            <a:lvl3pPr marL="72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3pPr>
            <a:lvl4pPr marL="144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4pPr>
            <a:lvl5pPr marL="216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8578800" y="1734914"/>
            <a:ext cx="2520000" cy="252413"/>
          </a:xfrm>
          <a:solidFill>
            <a:schemeClr val="accent2"/>
          </a:solidFill>
        </p:spPr>
        <p:txBody>
          <a:bodyPr lIns="72000" tIns="72000" rIns="72000" bIns="72000" anchor="ctr" anchorCtr="0"/>
          <a:lstStyle>
            <a:lvl1pPr marL="0" indent="0">
              <a:spcBef>
                <a:spcPts val="0"/>
              </a:spcBef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heading</a:t>
            </a:r>
            <a:endParaRPr lang="en-GB" dirty="0"/>
          </a:p>
        </p:txBody>
      </p:sp>
      <p:sp>
        <p:nvSpPr>
          <p:cNvPr id="18" name="Text Placeholder 2"/>
          <p:cNvSpPr>
            <a:spLocks noGrp="1"/>
          </p:cNvSpPr>
          <p:nvPr>
            <p:ph idx="19"/>
          </p:nvPr>
        </p:nvSpPr>
        <p:spPr>
          <a:xfrm>
            <a:off x="8578800" y="2094914"/>
            <a:ext cx="2520000" cy="36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Tx/>
              <a:buNone/>
              <a:defRPr sz="1000" b="1" i="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accent5"/>
              </a:buClr>
              <a:buNone/>
              <a:defRPr sz="1000" baseline="0"/>
            </a:lvl2pPr>
            <a:lvl3pPr marL="72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3pPr>
            <a:lvl4pPr marL="144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4pPr>
            <a:lvl5pPr marL="216000" indent="-7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defRPr sz="1000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78800" y="750996"/>
            <a:ext cx="10800000" cy="56214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 b="1" i="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74000" y="6316596"/>
            <a:ext cx="2505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 i="0" baseline="0">
                <a:solidFill>
                  <a:schemeClr val="tx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2335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800" y="360000"/>
            <a:ext cx="10800000" cy="395374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478800" y="1486800"/>
            <a:ext cx="10800000" cy="4320000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74000" y="6316596"/>
            <a:ext cx="2505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 i="0" baseline="0">
                <a:solidFill>
                  <a:schemeClr val="tx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8273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Picture Placeholder 14"/>
          <p:cNvSpPr>
            <a:spLocks noGrp="1"/>
          </p:cNvSpPr>
          <p:nvPr>
            <p:ph type="pic" sz="quarter" idx="12" hasCustomPrompt="1"/>
          </p:nvPr>
        </p:nvSpPr>
        <p:spPr>
          <a:xfrm>
            <a:off x="478800" y="1485900"/>
            <a:ext cx="10800000" cy="4320000"/>
          </a:xfrm>
        </p:spPr>
        <p:txBody>
          <a:bodyPr bIns="0" anchor="ctr" anchorCtr="0"/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n-US" dirty="0" smtClean="0"/>
              <a:t>Drag and drop image 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74000" y="6316596"/>
            <a:ext cx="2505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 i="0" baseline="0">
                <a:solidFill>
                  <a:schemeClr val="tx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6630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_Option 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1804924" y="1815206"/>
            <a:ext cx="8153400" cy="2645958"/>
          </a:xfrm>
          <a:noFill/>
          <a:ln w="22225">
            <a:solidFill>
              <a:schemeClr val="bg2">
                <a:alpha val="0"/>
              </a:schemeClr>
            </a:solidFill>
          </a:ln>
        </p:spPr>
        <p:txBody>
          <a:bodyPr lIns="0" tIns="0" rIns="0" bIns="0" anchor="t" anchorCtr="0">
            <a:noAutofit/>
          </a:bodyPr>
          <a:lstStyle>
            <a:lvl1pPr algn="ctr">
              <a:lnSpc>
                <a:spcPts val="4000"/>
              </a:lnSpc>
              <a:defRPr sz="2400" b="1" i="0" spc="70">
                <a:solidFill>
                  <a:schemeClr val="bg2">
                    <a:lumMod val="95000"/>
                  </a:schemeClr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 err="1" smtClean="0"/>
              <a:t>Delit</a:t>
            </a:r>
            <a:r>
              <a:rPr lang="en-US" dirty="0" smtClean="0"/>
              <a:t> </a:t>
            </a:r>
            <a:r>
              <a:rPr lang="en-US" dirty="0" err="1" smtClean="0"/>
              <a:t>quaspe</a:t>
            </a:r>
            <a:r>
              <a:rPr lang="en-US" dirty="0" smtClean="0"/>
              <a:t> con </a:t>
            </a:r>
            <a:r>
              <a:rPr lang="en-US" dirty="0" err="1" smtClean="0"/>
              <a:t>pra</a:t>
            </a:r>
            <a:r>
              <a:rPr lang="en-US" dirty="0" smtClean="0"/>
              <a:t> a cone </a:t>
            </a:r>
            <a:r>
              <a:rPr lang="en-US" dirty="0" err="1" smtClean="0"/>
              <a:t>voluptatgj</a:t>
            </a:r>
            <a:r>
              <a:rPr lang="en-US" dirty="0" smtClean="0"/>
              <a:t> met </a:t>
            </a:r>
            <a:r>
              <a:rPr lang="en-US" dirty="0" err="1" smtClean="0"/>
              <a:t>exero</a:t>
            </a:r>
            <a:r>
              <a:rPr lang="en-US" dirty="0" smtClean="0"/>
              <a:t> </a:t>
            </a:r>
            <a:r>
              <a:rPr lang="en-US" dirty="0" err="1" smtClean="0"/>
              <a:t>minctatur</a:t>
            </a:r>
            <a:r>
              <a:rPr lang="en-US" dirty="0" smtClean="0"/>
              <a:t> </a:t>
            </a:r>
            <a:r>
              <a:rPr lang="en-US" dirty="0" err="1" smtClean="0"/>
              <a:t>ribus</a:t>
            </a:r>
            <a:r>
              <a:rPr lang="en-US" dirty="0" smtClean="0"/>
              <a:t> </a:t>
            </a:r>
            <a:r>
              <a:rPr lang="en-US" dirty="0" err="1" smtClean="0"/>
              <a:t>cullese</a:t>
            </a:r>
            <a:r>
              <a:rPr lang="en-US" dirty="0" smtClean="0"/>
              <a:t> </a:t>
            </a:r>
            <a:r>
              <a:rPr lang="en-US" dirty="0" err="1" smtClean="0"/>
              <a:t>officiet</a:t>
            </a:r>
            <a:r>
              <a:rPr lang="en-US" dirty="0" smtClean="0"/>
              <a:t> </a:t>
            </a:r>
            <a:r>
              <a:rPr lang="en-US" dirty="0" err="1" smtClean="0"/>
              <a:t>tet</a:t>
            </a:r>
            <a:r>
              <a:rPr lang="en-US" dirty="0" smtClean="0"/>
              <a:t> </a:t>
            </a:r>
            <a:r>
              <a:rPr lang="en-US" dirty="0" err="1" smtClean="0"/>
              <a:t>auditatem</a:t>
            </a:r>
            <a:r>
              <a:rPr lang="en-US" dirty="0" smtClean="0"/>
              <a:t> </a:t>
            </a:r>
            <a:r>
              <a:rPr lang="en-US" dirty="0" err="1" smtClean="0"/>
              <a:t>fugiae</a:t>
            </a:r>
            <a:r>
              <a:rPr lang="en-US" dirty="0" smtClean="0"/>
              <a:t> </a:t>
            </a:r>
            <a:r>
              <a:rPr lang="en-US" dirty="0" err="1" smtClean="0"/>
              <a:t>comniaequos</a:t>
            </a:r>
            <a:r>
              <a:rPr lang="en-US" dirty="0" smtClean="0"/>
              <a:t> </a:t>
            </a:r>
            <a:r>
              <a:rPr lang="en-US" dirty="0" err="1" smtClean="0"/>
              <a:t>autempos</a:t>
            </a:r>
            <a:r>
              <a:rPr lang="en-US" dirty="0" smtClean="0"/>
              <a:t> </a:t>
            </a:r>
            <a:r>
              <a:rPr lang="en-US" dirty="0" err="1" smtClean="0"/>
              <a:t>sintus</a:t>
            </a:r>
            <a:r>
              <a:rPr lang="en-US" dirty="0" smtClean="0"/>
              <a:t> </a:t>
            </a:r>
            <a:r>
              <a:rPr lang="en-US" dirty="0" err="1" smtClean="0"/>
              <a:t>dero</a:t>
            </a:r>
            <a:r>
              <a:rPr lang="en-US" dirty="0" smtClean="0"/>
              <a:t> et </a:t>
            </a:r>
            <a:r>
              <a:rPr lang="en-US" dirty="0" err="1" smtClean="0"/>
              <a:t>landebitatem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4842000"/>
            <a:ext cx="12193200" cy="460800"/>
          </a:xfrm>
        </p:spPr>
        <p:txBody>
          <a:bodyPr anchor="b" anchorCtr="0"/>
          <a:lstStyle>
            <a:lvl1pPr marL="0" indent="0" algn="ctr">
              <a:buNone/>
              <a:defRPr sz="1600" b="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GB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_Option 2">
    <p:bg>
      <p:bgPr>
        <a:solidFill>
          <a:srgbClr val="23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1804924" y="1815206"/>
            <a:ext cx="8153400" cy="3027632"/>
          </a:xfrm>
          <a:noFill/>
          <a:ln w="22225">
            <a:solidFill>
              <a:schemeClr val="bg2">
                <a:alpha val="0"/>
              </a:schemeClr>
            </a:solidFill>
          </a:ln>
        </p:spPr>
        <p:txBody>
          <a:bodyPr lIns="0" tIns="0" rIns="0" bIns="0" anchor="t" anchorCtr="0">
            <a:noAutofit/>
          </a:bodyPr>
          <a:lstStyle>
            <a:lvl1pPr algn="ctr">
              <a:lnSpc>
                <a:spcPts val="4000"/>
              </a:lnSpc>
              <a:defRPr sz="2400" b="1" i="0" spc="70" baseline="0">
                <a:solidFill>
                  <a:schemeClr val="accent5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 smtClean="0"/>
              <a:t>“</a:t>
            </a:r>
            <a:r>
              <a:rPr lang="en-US" dirty="0" err="1" smtClean="0"/>
              <a:t>Delit</a:t>
            </a:r>
            <a:r>
              <a:rPr lang="en-US" dirty="0" smtClean="0"/>
              <a:t> </a:t>
            </a:r>
            <a:r>
              <a:rPr lang="en-US" dirty="0" err="1" smtClean="0"/>
              <a:t>quaspe</a:t>
            </a:r>
            <a:r>
              <a:rPr lang="en-US" dirty="0" smtClean="0"/>
              <a:t> con </a:t>
            </a:r>
            <a:r>
              <a:rPr lang="en-US" dirty="0" err="1" smtClean="0"/>
              <a:t>pra</a:t>
            </a:r>
            <a:r>
              <a:rPr lang="en-US" dirty="0" smtClean="0"/>
              <a:t> a cone </a:t>
            </a:r>
            <a:r>
              <a:rPr lang="en-US" dirty="0" err="1" smtClean="0"/>
              <a:t>voluptatgj</a:t>
            </a:r>
            <a:r>
              <a:rPr lang="en-US" dirty="0" smtClean="0"/>
              <a:t> met </a:t>
            </a:r>
            <a:r>
              <a:rPr lang="en-US" dirty="0" err="1" smtClean="0"/>
              <a:t>exero</a:t>
            </a:r>
            <a:r>
              <a:rPr lang="en-US" dirty="0" smtClean="0"/>
              <a:t> </a:t>
            </a:r>
            <a:r>
              <a:rPr lang="en-US" dirty="0" err="1" smtClean="0"/>
              <a:t>minctatur</a:t>
            </a:r>
            <a:r>
              <a:rPr lang="en-US" dirty="0" smtClean="0"/>
              <a:t> </a:t>
            </a:r>
            <a:r>
              <a:rPr lang="en-US" dirty="0" err="1" smtClean="0"/>
              <a:t>ribus</a:t>
            </a:r>
            <a:r>
              <a:rPr lang="en-US" dirty="0" smtClean="0"/>
              <a:t> </a:t>
            </a:r>
            <a:r>
              <a:rPr lang="en-US" dirty="0" err="1" smtClean="0"/>
              <a:t>cullese</a:t>
            </a:r>
            <a:r>
              <a:rPr lang="en-US" dirty="0" smtClean="0"/>
              <a:t> </a:t>
            </a:r>
            <a:r>
              <a:rPr lang="en-US" dirty="0" err="1" smtClean="0"/>
              <a:t>officiet</a:t>
            </a:r>
            <a:r>
              <a:rPr lang="en-US" dirty="0" smtClean="0"/>
              <a:t> </a:t>
            </a:r>
            <a:r>
              <a:rPr lang="en-US" dirty="0" err="1" smtClean="0"/>
              <a:t>tet</a:t>
            </a:r>
            <a:r>
              <a:rPr lang="en-US" dirty="0" smtClean="0"/>
              <a:t> </a:t>
            </a:r>
            <a:r>
              <a:rPr lang="en-US" dirty="0" err="1" smtClean="0"/>
              <a:t>auditatem</a:t>
            </a:r>
            <a:r>
              <a:rPr lang="en-US" dirty="0" smtClean="0"/>
              <a:t> </a:t>
            </a:r>
            <a:r>
              <a:rPr lang="en-US" dirty="0" err="1" smtClean="0"/>
              <a:t>fugiae</a:t>
            </a:r>
            <a:r>
              <a:rPr lang="en-US" dirty="0" smtClean="0"/>
              <a:t> </a:t>
            </a:r>
            <a:r>
              <a:rPr lang="en-US" dirty="0" err="1" smtClean="0"/>
              <a:t>comniaequos</a:t>
            </a:r>
            <a:r>
              <a:rPr lang="en-US" dirty="0" smtClean="0"/>
              <a:t> </a:t>
            </a:r>
            <a:r>
              <a:rPr lang="en-US" dirty="0" err="1" smtClean="0"/>
              <a:t>autempos</a:t>
            </a:r>
            <a:r>
              <a:rPr lang="en-US" dirty="0" smtClean="0"/>
              <a:t> </a:t>
            </a:r>
            <a:r>
              <a:rPr lang="en-US" dirty="0" err="1" smtClean="0"/>
              <a:t>sintus</a:t>
            </a:r>
            <a:r>
              <a:rPr lang="en-US" dirty="0" smtClean="0"/>
              <a:t> </a:t>
            </a:r>
            <a:r>
              <a:rPr lang="en-US" dirty="0" err="1" smtClean="0"/>
              <a:t>dero</a:t>
            </a:r>
            <a:r>
              <a:rPr lang="en-US" dirty="0" smtClean="0"/>
              <a:t> et </a:t>
            </a:r>
            <a:r>
              <a:rPr lang="en-US" dirty="0" err="1" smtClean="0"/>
              <a:t>landebitatem</a:t>
            </a:r>
            <a:r>
              <a:rPr lang="en-US" dirty="0" smtClean="0"/>
              <a:t>”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6755083"/>
            <a:ext cx="12192000" cy="10972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4842000"/>
            <a:ext cx="12193200" cy="460800"/>
          </a:xfrm>
        </p:spPr>
        <p:txBody>
          <a:bodyPr anchor="b" anchorCtr="0"/>
          <a:lstStyle>
            <a:lvl1pPr marL="0" indent="0" algn="ctr">
              <a:buNone/>
              <a:defRPr sz="1600" b="0" i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GB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rgbClr val="23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78800" y="2316600"/>
            <a:ext cx="9144000" cy="1448081"/>
          </a:xfrm>
          <a:solidFill>
            <a:srgbClr val="231344"/>
          </a:solidFill>
        </p:spPr>
        <p:txBody>
          <a:bodyPr anchor="b">
            <a:noAutofit/>
          </a:bodyPr>
          <a:lstStyle>
            <a:lvl1pPr algn="l">
              <a:defRPr sz="38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755083"/>
            <a:ext cx="12192000" cy="10972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400"/>
            <a:ext cx="1374748" cy="424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78800" y="2316600"/>
            <a:ext cx="9144000" cy="1448081"/>
          </a:xfrm>
          <a:noFill/>
        </p:spPr>
        <p:txBody>
          <a:bodyPr anchor="b">
            <a:noAutofit/>
          </a:bodyPr>
          <a:lstStyle>
            <a:lvl1pPr algn="l">
              <a:defRPr sz="3800" cap="all" baseline="0"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Title of presentation</a:t>
            </a:r>
            <a:br>
              <a:rPr lang="en-US" dirty="0" smtClean="0"/>
            </a:br>
            <a:r>
              <a:rPr lang="en-US" dirty="0" smtClean="0"/>
              <a:t>Two lines max</a:t>
            </a:r>
            <a:endParaRPr lang="en-US" dirty="0"/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478800" y="3823805"/>
            <a:ext cx="5486400" cy="21544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 spc="0" baseline="0">
                <a:ln>
                  <a:noFill/>
                </a:ln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 smtClean="0"/>
              <a:t>Month-Day-Year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6755083"/>
            <a:ext cx="12192000" cy="10972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 rot="16200000">
            <a:off x="10418400" y="4921200"/>
            <a:ext cx="2743200" cy="3636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spc="40" baseline="0" dirty="0" smtClean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</a:rPr>
              <a:t>© 2017  Sapient Consulting PUBLIC SECTOR  | Confidential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628"/>
            <a:ext cx="1371600" cy="42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1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_Option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78800" y="2249424"/>
            <a:ext cx="9144000" cy="1448081"/>
          </a:xfrm>
          <a:noFill/>
        </p:spPr>
        <p:txBody>
          <a:bodyPr anchor="b">
            <a:noAutofit/>
          </a:bodyPr>
          <a:lstStyle>
            <a:lvl1pPr algn="l"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Divider slide Title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 rot="16200000">
            <a:off x="10418400" y="4825626"/>
            <a:ext cx="2743200" cy="3636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spc="40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© 2017  Sapient Consulting PUBLIC SECTOR  | Confidential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574000" y="6316596"/>
            <a:ext cx="252000" cy="36512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0" y="6253200"/>
            <a:ext cx="117244" cy="24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38535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_Option 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78800" y="2249424"/>
            <a:ext cx="9144000" cy="1448081"/>
          </a:xfrm>
          <a:solidFill>
            <a:schemeClr val="bg1">
              <a:alpha val="0"/>
            </a:schemeClr>
          </a:solidFill>
        </p:spPr>
        <p:txBody>
          <a:bodyPr anchor="b">
            <a:noAutofit/>
          </a:bodyPr>
          <a:lstStyle>
            <a:lvl1pPr algn="l">
              <a:defRPr sz="4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Divider slide Title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 rot="16200000">
            <a:off x="10418400" y="4825626"/>
            <a:ext cx="2743200" cy="3636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spc="40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© 2017  Sapient Consulting PUBLIC SECTOR  | Confidential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574000" y="6316596"/>
            <a:ext cx="252000" cy="36512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0" y="6253200"/>
            <a:ext cx="117244" cy="24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173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_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78800" y="2249424"/>
            <a:ext cx="9144000" cy="1448081"/>
          </a:xfrm>
          <a:solidFill>
            <a:srgbClr val="381769">
              <a:alpha val="0"/>
            </a:srgbClr>
          </a:solidFill>
        </p:spPr>
        <p:txBody>
          <a:bodyPr anchor="b">
            <a:noAutofit/>
          </a:bodyPr>
          <a:lstStyle>
            <a:lvl1pPr algn="l">
              <a:defRPr sz="4000" cap="all" baseline="0"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Divider slide Title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 rot="16200000">
            <a:off x="10418400" y="4825626"/>
            <a:ext cx="2743200" cy="3636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spc="40" baseline="0" dirty="0" smtClean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</a:rPr>
              <a:t>© 2017  Sapient Consulting PUBLIC SECTOR  | Confidential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574000" y="6316596"/>
            <a:ext cx="252000" cy="36512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6755083"/>
            <a:ext cx="12192000" cy="10972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0" y="6253200"/>
            <a:ext cx="117640" cy="2412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Slide_Navy">
    <p:bg>
      <p:bgPr>
        <a:solidFill>
          <a:srgbClr val="2313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8800" y="2520000"/>
            <a:ext cx="4076479" cy="5781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8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Agenda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755083"/>
            <a:ext cx="12192000" cy="10972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78800" y="3176713"/>
            <a:ext cx="4762800" cy="3071687"/>
          </a:xfrm>
        </p:spPr>
        <p:txBody>
          <a:bodyPr anchor="t" anchorCtr="0"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5"/>
              </a:buClr>
              <a:buFont typeface="+mj-lt"/>
              <a:buAutoNum type="arabicPeriod"/>
              <a:defRPr sz="1400" cap="all" spc="4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Box 11"/>
          <p:cNvSpPr txBox="1"/>
          <p:nvPr userDrawn="1"/>
        </p:nvSpPr>
        <p:spPr>
          <a:xfrm rot="16200000">
            <a:off x="10418400" y="4825626"/>
            <a:ext cx="2743200" cy="3636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spc="40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© 2017  Sapient Consulting PUBLIC SECTOR  | Confidential</a:t>
            </a:r>
          </a:p>
        </p:txBody>
      </p:sp>
      <p:sp>
        <p:nvSpPr>
          <p:cNvPr id="1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574000" y="6316596"/>
            <a:ext cx="252000" cy="36512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400"/>
            <a:ext cx="1374748" cy="4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47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8800" y="2520000"/>
            <a:ext cx="4076479" cy="5781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800" b="1" i="0" cap="all" baseline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Agenda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755083"/>
            <a:ext cx="12192000" cy="10972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78800" y="3176713"/>
            <a:ext cx="4762800" cy="2834122"/>
          </a:xfrm>
        </p:spPr>
        <p:txBody>
          <a:bodyPr anchor="t" anchorCtr="0"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5"/>
              </a:buClr>
              <a:buFont typeface="+mj-lt"/>
              <a:buAutoNum type="arabicPeriod"/>
              <a:defRPr sz="1400" cap="all" spc="4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74000" y="6316596"/>
            <a:ext cx="2505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 i="0" baseline="0">
                <a:solidFill>
                  <a:schemeClr val="tx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628"/>
            <a:ext cx="1371600" cy="42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123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800" y="360000"/>
            <a:ext cx="10800000" cy="395374"/>
          </a:xfrm>
        </p:spPr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478800" y="1737360"/>
            <a:ext cx="10800000" cy="432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FontTx/>
              <a:buNone/>
              <a:defRPr sz="1800" b="0" i="0" baseline="0">
                <a:latin typeface="+mn-lt"/>
                <a:ea typeface="Calibri" charset="0"/>
                <a:cs typeface="Calibri" charset="0"/>
              </a:defRPr>
            </a:lvl1pPr>
            <a:lvl2pPr marL="216000" indent="-216000">
              <a:lnSpc>
                <a:spcPct val="100000"/>
              </a:lnSpc>
              <a:buClr>
                <a:schemeClr val="accent5"/>
              </a:buClr>
              <a:defRPr sz="1500" b="0" i="0" baseline="0">
                <a:latin typeface="+mn-lt"/>
                <a:ea typeface="Calibri" charset="0"/>
                <a:cs typeface="Calibri" charset="0"/>
              </a:defRPr>
            </a:lvl2pPr>
            <a:lvl3pPr marL="432000" indent="-216000">
              <a:lnSpc>
                <a:spcPct val="100000"/>
              </a:lnSpc>
              <a:buClr>
                <a:schemeClr val="accent5"/>
              </a:buClr>
              <a:defRPr sz="1500" b="0" i="0" baseline="0">
                <a:latin typeface="+mn-lt"/>
                <a:ea typeface="Calibri" charset="0"/>
                <a:cs typeface="Calibri" charset="0"/>
              </a:defRPr>
            </a:lvl3pPr>
            <a:lvl4pPr marL="648000" indent="-216000">
              <a:lnSpc>
                <a:spcPct val="100000"/>
              </a:lnSpc>
              <a:buClr>
                <a:schemeClr val="accent5"/>
              </a:buClr>
              <a:defRPr sz="1500" b="0" i="0" baseline="0">
                <a:latin typeface="+mn-lt"/>
                <a:ea typeface="Calibri" charset="0"/>
                <a:cs typeface="Calibri" charset="0"/>
              </a:defRPr>
            </a:lvl4pPr>
            <a:lvl5pPr marL="864000" indent="-216000">
              <a:lnSpc>
                <a:spcPct val="100000"/>
              </a:lnSpc>
              <a:buClr>
                <a:schemeClr val="accent5"/>
              </a:buClr>
              <a:defRPr sz="1500" b="0" i="0" baseline="0">
                <a:latin typeface="+mn-lt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78800" y="750996"/>
            <a:ext cx="10800000" cy="56214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 b="1" i="0" baseline="0">
                <a:solidFill>
                  <a:srgbClr val="31A4D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74000" y="6316596"/>
            <a:ext cx="2505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 i="0" baseline="0">
                <a:solidFill>
                  <a:schemeClr val="tx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975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1 Column_Blu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800" y="360000"/>
            <a:ext cx="10800000" cy="395374"/>
          </a:xfrm>
        </p:spPr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478800" y="1737360"/>
            <a:ext cx="10800000" cy="432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FontTx/>
              <a:buNone/>
              <a:defRPr sz="1800" b="1" i="0" baseline="0">
                <a:solidFill>
                  <a:schemeClr val="accent5"/>
                </a:solidFill>
                <a:latin typeface="+mn-lt"/>
                <a:ea typeface="Calibri" charset="0"/>
                <a:cs typeface="Calibri" charset="0"/>
              </a:defRPr>
            </a:lvl1pPr>
            <a:lvl2pPr marL="216000" indent="-216000">
              <a:lnSpc>
                <a:spcPct val="100000"/>
              </a:lnSpc>
              <a:buClr>
                <a:schemeClr val="accent5"/>
              </a:buClr>
              <a:defRPr sz="1500" b="0" i="0" baseline="0">
                <a:latin typeface="+mn-lt"/>
                <a:ea typeface="Calibri" charset="0"/>
                <a:cs typeface="Calibri" charset="0"/>
              </a:defRPr>
            </a:lvl2pPr>
            <a:lvl3pPr marL="432000" indent="-216000">
              <a:lnSpc>
                <a:spcPct val="100000"/>
              </a:lnSpc>
              <a:buClr>
                <a:schemeClr val="accent5"/>
              </a:buClr>
              <a:defRPr sz="1500" b="0" i="0" baseline="0">
                <a:latin typeface="+mn-lt"/>
                <a:ea typeface="Calibri" charset="0"/>
                <a:cs typeface="Calibri" charset="0"/>
              </a:defRPr>
            </a:lvl3pPr>
            <a:lvl4pPr marL="648000" indent="-216000">
              <a:lnSpc>
                <a:spcPct val="100000"/>
              </a:lnSpc>
              <a:buClr>
                <a:schemeClr val="accent5"/>
              </a:buClr>
              <a:defRPr sz="1500" b="0" i="0" baseline="0">
                <a:latin typeface="+mn-lt"/>
                <a:ea typeface="Calibri" charset="0"/>
                <a:cs typeface="Calibri" charset="0"/>
              </a:defRPr>
            </a:lvl4pPr>
            <a:lvl5pPr marL="864000" indent="-216000">
              <a:lnSpc>
                <a:spcPct val="100000"/>
              </a:lnSpc>
              <a:buClr>
                <a:schemeClr val="accent5"/>
              </a:buClr>
              <a:defRPr sz="1500" b="0" i="0" baseline="0">
                <a:latin typeface="+mn-lt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78800" y="750996"/>
            <a:ext cx="10800000" cy="56214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 b="1" i="0" baseline="0">
                <a:solidFill>
                  <a:srgbClr val="31A4D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74000" y="6316596"/>
            <a:ext cx="2505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 i="0" baseline="0">
                <a:solidFill>
                  <a:schemeClr val="tx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247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8800" y="360000"/>
            <a:ext cx="10800000" cy="3953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800" y="1800000"/>
            <a:ext cx="1080000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74000" y="6330196"/>
            <a:ext cx="25051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 i="0" baseline="0">
                <a:solidFill>
                  <a:schemeClr val="tx2">
                    <a:lumMod val="75000"/>
                  </a:schemeClr>
                </a:solidFill>
                <a:latin typeface="Arial" charset="0"/>
              </a:defRPr>
            </a:lvl1pPr>
          </a:lstStyle>
          <a:p>
            <a:fld id="{CD22EA9E-95ED-5444-8D97-D7C1E16F95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 rot="16200000">
            <a:off x="10418400" y="4825626"/>
            <a:ext cx="2743200" cy="3636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spc="40" baseline="0" dirty="0" smtClean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</a:rPr>
              <a:t>© 2017  Sapient Consulting PUBLIC SECTOR  | Confidential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0" y="6253200"/>
            <a:ext cx="117640" cy="24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3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706" r:id="rId2"/>
    <p:sldLayoutId id="2147483696" r:id="rId3"/>
    <p:sldLayoutId id="2147483705" r:id="rId4"/>
    <p:sldLayoutId id="2147483711" r:id="rId5"/>
    <p:sldLayoutId id="2147483699" r:id="rId6"/>
    <p:sldLayoutId id="2147483710" r:id="rId7"/>
    <p:sldLayoutId id="2147483700" r:id="rId8"/>
    <p:sldLayoutId id="2147483713" r:id="rId9"/>
    <p:sldLayoutId id="2147483708" r:id="rId10"/>
    <p:sldLayoutId id="2147483707" r:id="rId11"/>
    <p:sldLayoutId id="2147483709" r:id="rId12"/>
    <p:sldLayoutId id="2147483703" r:id="rId13"/>
    <p:sldLayoutId id="2147483702" r:id="rId14"/>
    <p:sldLayoutId id="2147483692" r:id="rId15"/>
    <p:sldLayoutId id="2147483693" r:id="rId16"/>
    <p:sldLayoutId id="2147483690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cap="none" baseline="0">
          <a:solidFill>
            <a:schemeClr val="accent2"/>
          </a:solidFill>
          <a:latin typeface="Arial Regular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1800" b="0" i="0" kern="1200">
          <a:solidFill>
            <a:schemeClr val="tx2">
              <a:lumMod val="75000"/>
            </a:schemeClr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b="0" i="0" kern="1200">
          <a:solidFill>
            <a:schemeClr val="tx2">
              <a:lumMod val="75000"/>
            </a:schemeClr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b="0" i="0" kern="1200">
          <a:solidFill>
            <a:schemeClr val="tx2">
              <a:lumMod val="75000"/>
            </a:schemeClr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b="0" i="0" kern="1200">
          <a:solidFill>
            <a:schemeClr val="tx2">
              <a:lumMod val="75000"/>
            </a:schemeClr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b="0" i="0" kern="1200">
          <a:solidFill>
            <a:schemeClr val="tx2">
              <a:lumMod val="75000"/>
            </a:schemeClr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Weether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November</a:t>
            </a:r>
            <a:r>
              <a:rPr lang="en-GB" dirty="0" smtClean="0"/>
              <a:t> 17, </a:t>
            </a:r>
            <a:r>
              <a:rPr lang="en-GB" dirty="0" smtClean="0"/>
              <a:t>2017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1676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4076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22EA9E-95ED-5444-8D97-D7C1E16F952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99494" y="3966446"/>
            <a:ext cx="5545172" cy="19913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5"/>
              </a:buClr>
              <a:buFont typeface="+mj-lt"/>
              <a:buAutoNum type="arabicPeriod"/>
            </a:pPr>
            <a:r>
              <a:rPr lang="en-US" sz="1400" cap="all" spc="40" dirty="0">
                <a:solidFill>
                  <a:schemeClr val="accent5"/>
                </a:solidFill>
                <a:latin typeface="Arial" charset="0"/>
              </a:rPr>
              <a:t>Introduce the team and their </a:t>
            </a:r>
            <a:r>
              <a:rPr lang="en-US" sz="1400" cap="all" spc="40" dirty="0" smtClean="0">
                <a:solidFill>
                  <a:schemeClr val="accent5"/>
                </a:solidFill>
                <a:latin typeface="Arial" charset="0"/>
              </a:rPr>
              <a:t>roles</a:t>
            </a:r>
          </a:p>
          <a:p>
            <a:pPr marL="342900" indent="-342900">
              <a:lnSpc>
                <a:spcPct val="150000"/>
              </a:lnSpc>
              <a:buClr>
                <a:schemeClr val="accent5"/>
              </a:buClr>
              <a:buFont typeface="+mj-lt"/>
              <a:buAutoNum type="arabicPeriod"/>
            </a:pPr>
            <a:r>
              <a:rPr lang="en-US" sz="1400" cap="all" spc="40" dirty="0" smtClean="0">
                <a:solidFill>
                  <a:schemeClr val="accent5"/>
                </a:solidFill>
                <a:latin typeface="Arial" charset="0"/>
              </a:rPr>
              <a:t>Explain the end to end process</a:t>
            </a:r>
            <a:endParaRPr lang="en-US" sz="1400" cap="all" spc="40" dirty="0">
              <a:solidFill>
                <a:schemeClr val="accent5"/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5"/>
              </a:buClr>
              <a:buFont typeface="+mj-lt"/>
              <a:buAutoNum type="arabicPeriod"/>
            </a:pPr>
            <a:r>
              <a:rPr lang="en-US" sz="1400" cap="all" spc="40" dirty="0">
                <a:solidFill>
                  <a:schemeClr val="accent5"/>
                </a:solidFill>
                <a:latin typeface="Arial" charset="0"/>
              </a:rPr>
              <a:t>Define the technology</a:t>
            </a:r>
          </a:p>
          <a:p>
            <a:pPr marL="342900" indent="-342900">
              <a:lnSpc>
                <a:spcPct val="150000"/>
              </a:lnSpc>
              <a:buClr>
                <a:schemeClr val="accent5"/>
              </a:buClr>
              <a:buFont typeface="+mj-lt"/>
              <a:buAutoNum type="arabicPeriod"/>
            </a:pPr>
            <a:r>
              <a:rPr lang="en-US" sz="1400" cap="all" spc="40" dirty="0">
                <a:solidFill>
                  <a:schemeClr val="accent5"/>
                </a:solidFill>
                <a:latin typeface="Arial" charset="0"/>
              </a:rPr>
              <a:t>Outline the application design</a:t>
            </a:r>
          </a:p>
          <a:p>
            <a:pPr marL="342900" indent="-342900">
              <a:lnSpc>
                <a:spcPct val="150000"/>
              </a:lnSpc>
              <a:buClr>
                <a:schemeClr val="accent5"/>
              </a:buClr>
              <a:buFont typeface="+mj-lt"/>
              <a:buAutoNum type="arabicPeriod"/>
            </a:pPr>
            <a:r>
              <a:rPr lang="en-US" sz="1400" cap="all" spc="40" dirty="0">
                <a:solidFill>
                  <a:schemeClr val="accent5"/>
                </a:solidFill>
                <a:latin typeface="Arial" charset="0"/>
              </a:rPr>
              <a:t>Describe challenges faced</a:t>
            </a:r>
          </a:p>
          <a:p>
            <a:pPr marL="342900" indent="-342900">
              <a:lnSpc>
                <a:spcPct val="150000"/>
              </a:lnSpc>
              <a:buClr>
                <a:schemeClr val="accent5"/>
              </a:buClr>
              <a:buFont typeface="+mj-lt"/>
              <a:buAutoNum type="arabicPeriod"/>
            </a:pPr>
            <a:r>
              <a:rPr lang="en-US" sz="1400" cap="all" spc="40" dirty="0">
                <a:solidFill>
                  <a:schemeClr val="accent5"/>
                </a:solidFill>
                <a:latin typeface="Arial" charset="0"/>
              </a:rPr>
              <a:t>D</a:t>
            </a:r>
            <a:r>
              <a:rPr lang="en-US" sz="1400" cap="all" spc="40" dirty="0">
                <a:solidFill>
                  <a:schemeClr val="accent5"/>
                </a:solidFill>
                <a:latin typeface="Arial" charset="0"/>
              </a:rPr>
              <a:t>emonstrate and provide overview of service</a:t>
            </a:r>
            <a:endParaRPr lang="en-GB" sz="1400" cap="all" spc="40" dirty="0">
              <a:solidFill>
                <a:schemeClr val="accent5"/>
              </a:solidFill>
              <a:latin typeface="Arial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63136" y="2511962"/>
            <a:ext cx="67919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cap="all" spc="40" dirty="0">
                <a:solidFill>
                  <a:schemeClr val="accent5"/>
                </a:solidFill>
                <a:latin typeface="Arial" charset="0"/>
              </a:rPr>
              <a:t>To share the process of creating </a:t>
            </a:r>
            <a:r>
              <a:rPr lang="en-US" sz="1400" cap="all" spc="40" dirty="0" err="1">
                <a:solidFill>
                  <a:schemeClr val="accent5"/>
                </a:solidFill>
                <a:latin typeface="Arial" charset="0"/>
              </a:rPr>
              <a:t>Weether</a:t>
            </a:r>
            <a:r>
              <a:rPr lang="en-US" sz="1400" cap="all" spc="40" dirty="0">
                <a:solidFill>
                  <a:schemeClr val="accent5"/>
                </a:solidFill>
                <a:latin typeface="Arial" charset="0"/>
              </a:rPr>
              <a:t> and demo the MVP</a:t>
            </a:r>
            <a:endParaRPr lang="en-GB" sz="1400" cap="all" spc="40" dirty="0">
              <a:solidFill>
                <a:schemeClr val="accent5"/>
              </a:solidFill>
              <a:latin typeface="Arial" charset="0"/>
            </a:endParaRPr>
          </a:p>
        </p:txBody>
      </p:sp>
      <p:sp>
        <p:nvSpPr>
          <p:cNvPr id="15" name="Title 2"/>
          <p:cNvSpPr txBox="1">
            <a:spLocks/>
          </p:cNvSpPr>
          <p:nvPr/>
        </p:nvSpPr>
        <p:spPr>
          <a:xfrm>
            <a:off x="478800" y="1968698"/>
            <a:ext cx="9144000" cy="1448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cap="none" baseline="0">
                <a:solidFill>
                  <a:schemeClr val="accent2"/>
                </a:solidFill>
                <a:latin typeface="Arial Regular" charset="0"/>
                <a:ea typeface="+mj-ea"/>
                <a:cs typeface="+mj-cs"/>
              </a:defRPr>
            </a:lvl1pPr>
          </a:lstStyle>
          <a:p>
            <a:r>
              <a:rPr lang="en-GB" dirty="0" smtClean="0"/>
              <a:t>Purpose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Objectives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807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Team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2" indent="0">
              <a:buNone/>
            </a:pPr>
            <a:r>
              <a:rPr lang="en-US" sz="1200" dirty="0"/>
              <a:t>Sarah </a:t>
            </a:r>
            <a:r>
              <a:rPr lang="en-US" sz="1200" dirty="0" smtClean="0"/>
              <a:t>Goldman</a:t>
            </a:r>
            <a:endParaRPr lang="en-US" sz="12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78800" y="1537144"/>
            <a:ext cx="5486400" cy="450183"/>
          </a:xfrm>
          <a:solidFill>
            <a:schemeClr val="accent2"/>
          </a:solidFill>
        </p:spPr>
        <p:txBody>
          <a:bodyPr/>
          <a:lstStyle/>
          <a:p>
            <a:r>
              <a:rPr lang="en-US" sz="1200" dirty="0" smtClean="0"/>
              <a:t>Assign One leader and hold that person accountable</a:t>
            </a:r>
            <a:endParaRPr lang="en-US" sz="1200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6099800" y="1537144"/>
            <a:ext cx="5486400" cy="450183"/>
          </a:xfrm>
          <a:solidFill>
            <a:schemeClr val="accent2"/>
          </a:solidFill>
        </p:spPr>
        <p:txBody>
          <a:bodyPr/>
          <a:lstStyle/>
          <a:p>
            <a:r>
              <a:rPr lang="en-US" sz="1200" dirty="0"/>
              <a:t>Bring in experienced teams</a:t>
            </a:r>
            <a:endParaRPr lang="en-US" sz="1200" dirty="0"/>
          </a:p>
        </p:txBody>
      </p:sp>
      <p:sp>
        <p:nvSpPr>
          <p:cNvPr id="9" name="Content Placeholder 8"/>
          <p:cNvSpPr>
            <a:spLocks noGrp="1"/>
          </p:cNvSpPr>
          <p:nvPr>
            <p:ph idx="16"/>
          </p:nvPr>
        </p:nvSpPr>
        <p:spPr>
          <a:xfrm>
            <a:off x="6099800" y="2094914"/>
            <a:ext cx="3657600" cy="3600000"/>
          </a:xfrm>
        </p:spPr>
        <p:txBody>
          <a:bodyPr/>
          <a:lstStyle/>
          <a:p>
            <a:pPr marL="0" lvl="2" indent="0">
              <a:buNone/>
            </a:pPr>
            <a:r>
              <a:rPr lang="en-US" sz="1200" dirty="0" smtClean="0"/>
              <a:t>Connor </a:t>
            </a:r>
            <a:r>
              <a:rPr lang="en-US" sz="1200" dirty="0"/>
              <a:t>Cheong: Back-End </a:t>
            </a:r>
            <a:r>
              <a:rPr lang="en-US" sz="1200" dirty="0" smtClean="0"/>
              <a:t>Development</a:t>
            </a:r>
          </a:p>
          <a:p>
            <a:pPr marL="0" lvl="2" indent="0">
              <a:buNone/>
            </a:pPr>
            <a:r>
              <a:rPr lang="en-US" sz="1200" dirty="0" smtClean="0"/>
              <a:t>Xilu </a:t>
            </a:r>
            <a:r>
              <a:rPr lang="en-US" sz="1200" dirty="0"/>
              <a:t>Fang: UX </a:t>
            </a:r>
            <a:r>
              <a:rPr lang="en-US" sz="1200" dirty="0" smtClean="0"/>
              <a:t>Design</a:t>
            </a:r>
          </a:p>
          <a:p>
            <a:pPr marL="0" lvl="2" indent="0">
              <a:buNone/>
            </a:pPr>
            <a:r>
              <a:rPr lang="en-US" sz="1200" dirty="0" smtClean="0"/>
              <a:t>Sarah </a:t>
            </a:r>
            <a:r>
              <a:rPr lang="en-US" sz="1200" dirty="0"/>
              <a:t>Goldman: Front-End </a:t>
            </a:r>
            <a:r>
              <a:rPr lang="en-US" sz="1200" dirty="0" smtClean="0"/>
              <a:t>Development</a:t>
            </a:r>
          </a:p>
          <a:p>
            <a:pPr marL="0" lvl="2" indent="0">
              <a:buNone/>
            </a:pPr>
            <a:r>
              <a:rPr lang="en-US" sz="1200" dirty="0" smtClean="0"/>
              <a:t>Kolleen </a:t>
            </a:r>
            <a:r>
              <a:rPr lang="en-US" sz="1200" dirty="0"/>
              <a:t>Jennings: Business Analysis</a:t>
            </a:r>
          </a:p>
          <a:p>
            <a:pPr lvl="2"/>
            <a:endParaRPr lang="en-GB" dirty="0" smtClean="0"/>
          </a:p>
          <a:p>
            <a:pPr lvl="2"/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22EA9E-95ED-5444-8D97-D7C1E16F952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78800" y="750996"/>
            <a:ext cx="7518788" cy="562148"/>
          </a:xfrm>
        </p:spPr>
        <p:txBody>
          <a:bodyPr/>
          <a:lstStyle/>
          <a:p>
            <a:r>
              <a:rPr lang="en-US" dirty="0"/>
              <a:t>Who was part of the team? How did they contribute to the solution?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47" y="2574383"/>
            <a:ext cx="4696906" cy="352268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769" y="3609474"/>
            <a:ext cx="3823367" cy="286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98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Process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78800" y="2094914"/>
            <a:ext cx="10972800" cy="3600000"/>
          </a:xfrm>
        </p:spPr>
        <p:txBody>
          <a:bodyPr/>
          <a:lstStyle/>
          <a:p>
            <a:pPr lvl="2"/>
            <a:r>
              <a:rPr lang="en-US" sz="1200" dirty="0" smtClean="0"/>
              <a:t>MVP to deliver initial service by midnight deadline</a:t>
            </a:r>
          </a:p>
          <a:p>
            <a:pPr lvl="2"/>
            <a:r>
              <a:rPr lang="en-US" sz="1200" dirty="0" smtClean="0"/>
              <a:t>Feature backlog</a:t>
            </a:r>
          </a:p>
          <a:p>
            <a:pPr lvl="2"/>
            <a:r>
              <a:rPr lang="en-US" sz="1200" dirty="0" smtClean="0"/>
              <a:t>Individuals </a:t>
            </a:r>
            <a:r>
              <a:rPr lang="en-US" sz="1200" dirty="0"/>
              <a:t>building the service </a:t>
            </a:r>
            <a:r>
              <a:rPr lang="en-US" sz="1200" dirty="0" smtClean="0"/>
              <a:t>communicated closely</a:t>
            </a:r>
          </a:p>
          <a:p>
            <a:pPr lvl="2"/>
            <a:r>
              <a:rPr lang="en-US" sz="1200" dirty="0" smtClean="0"/>
              <a:t>Small </a:t>
            </a:r>
            <a:r>
              <a:rPr lang="en-US" sz="1200" dirty="0"/>
              <a:t>and </a:t>
            </a:r>
            <a:r>
              <a:rPr lang="en-US" sz="1200" dirty="0" smtClean="0"/>
              <a:t>focused delivery team</a:t>
            </a:r>
            <a:endParaRPr lang="en-GB" sz="1200" dirty="0" smtClean="0"/>
          </a:p>
          <a:p>
            <a:pPr lvl="1"/>
            <a:endParaRPr lang="en-GB" sz="1200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78800" y="1537144"/>
            <a:ext cx="10972800" cy="450183"/>
          </a:xfrm>
          <a:solidFill>
            <a:schemeClr val="accent2"/>
          </a:solidFill>
        </p:spPr>
        <p:txBody>
          <a:bodyPr/>
          <a:lstStyle/>
          <a:p>
            <a:r>
              <a:rPr lang="en-US" sz="1200" dirty="0"/>
              <a:t>Build the service using agile and iterative practices</a:t>
            </a:r>
            <a:endParaRPr lang="en-US" sz="1200" dirty="0"/>
          </a:p>
        </p:txBody>
      </p:sp>
      <p:sp>
        <p:nvSpPr>
          <p:cNvPr id="21" name="Content Placeholder 20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pPr lvl="2"/>
            <a:endParaRPr lang="en-GB" dirty="0" smtClean="0"/>
          </a:p>
          <a:p>
            <a:pPr lvl="2"/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22EA9E-95ED-5444-8D97-D7C1E16F952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78800" y="750996"/>
            <a:ext cx="10972800" cy="562148"/>
          </a:xfrm>
        </p:spPr>
        <p:txBody>
          <a:bodyPr/>
          <a:lstStyle/>
          <a:p>
            <a:r>
              <a:rPr lang="en-US" sz="1600" dirty="0"/>
              <a:t>What </a:t>
            </a:r>
            <a:r>
              <a:rPr lang="en-US" sz="1600" dirty="0" smtClean="0"/>
              <a:t>was your </a:t>
            </a:r>
            <a:r>
              <a:rPr lang="en-US" sz="1600" dirty="0"/>
              <a:t>end-to-end process for planning, designing, building, deploying, and testing your </a:t>
            </a:r>
            <a:r>
              <a:rPr lang="en-US" sz="1600" dirty="0" smtClean="0"/>
              <a:t>solution</a:t>
            </a:r>
            <a:r>
              <a:rPr lang="en-US" sz="1600" dirty="0"/>
              <a:t>?</a:t>
            </a:r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1559889921"/>
              </p:ext>
            </p:extLst>
          </p:nvPr>
        </p:nvGraphicFramePr>
        <p:xfrm>
          <a:off x="134960" y="1028405"/>
          <a:ext cx="1131663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6" name="Rounded Rectangle 25"/>
          <p:cNvSpPr/>
          <p:nvPr/>
        </p:nvSpPr>
        <p:spPr>
          <a:xfrm>
            <a:off x="695326" y="3810000"/>
            <a:ext cx="914400" cy="3905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Planning</a:t>
            </a:r>
            <a:endParaRPr lang="en-US" sz="1050" dirty="0"/>
          </a:p>
        </p:txBody>
      </p:sp>
      <p:sp>
        <p:nvSpPr>
          <p:cNvPr id="27" name="Rounded Rectangle 26"/>
          <p:cNvSpPr/>
          <p:nvPr/>
        </p:nvSpPr>
        <p:spPr>
          <a:xfrm>
            <a:off x="1609725" y="3419475"/>
            <a:ext cx="1104899" cy="3905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Specifications &amp; Design</a:t>
            </a:r>
            <a:endParaRPr lang="en-US" sz="1050" dirty="0"/>
          </a:p>
        </p:txBody>
      </p:sp>
      <p:sp>
        <p:nvSpPr>
          <p:cNvPr id="28" name="Rounded Rectangle 27"/>
          <p:cNvSpPr/>
          <p:nvPr/>
        </p:nvSpPr>
        <p:spPr>
          <a:xfrm>
            <a:off x="2873999" y="3419475"/>
            <a:ext cx="1088401" cy="3905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Presentation</a:t>
            </a:r>
            <a:endParaRPr lang="en-US" sz="1050" dirty="0"/>
          </a:p>
        </p:txBody>
      </p:sp>
      <p:sp>
        <p:nvSpPr>
          <p:cNvPr id="29" name="Rounded Rectangle 28"/>
          <p:cNvSpPr/>
          <p:nvPr/>
        </p:nvSpPr>
        <p:spPr>
          <a:xfrm>
            <a:off x="1609726" y="4276207"/>
            <a:ext cx="1111873" cy="47625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Front- and Back-End Development</a:t>
            </a:r>
            <a:endParaRPr lang="en-US" sz="1050" dirty="0"/>
          </a:p>
        </p:txBody>
      </p:sp>
      <p:sp>
        <p:nvSpPr>
          <p:cNvPr id="30" name="Rounded Rectangle 29"/>
          <p:cNvSpPr/>
          <p:nvPr/>
        </p:nvSpPr>
        <p:spPr>
          <a:xfrm>
            <a:off x="2880038" y="4338119"/>
            <a:ext cx="724989" cy="3905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Test</a:t>
            </a:r>
            <a:endParaRPr lang="en-US" sz="1050" dirty="0"/>
          </a:p>
        </p:txBody>
      </p:sp>
      <p:sp>
        <p:nvSpPr>
          <p:cNvPr id="31" name="Rounded Rectangle 30"/>
          <p:cNvSpPr/>
          <p:nvPr/>
        </p:nvSpPr>
        <p:spPr>
          <a:xfrm>
            <a:off x="3763466" y="4327525"/>
            <a:ext cx="724989" cy="3905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Deploy</a:t>
            </a:r>
            <a:endParaRPr lang="en-US" sz="1050" dirty="0"/>
          </a:p>
        </p:txBody>
      </p:sp>
      <p:sp>
        <p:nvSpPr>
          <p:cNvPr id="32" name="Rounded Rectangle 31"/>
          <p:cNvSpPr/>
          <p:nvPr/>
        </p:nvSpPr>
        <p:spPr>
          <a:xfrm>
            <a:off x="4437561" y="3671294"/>
            <a:ext cx="724989" cy="3905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Test</a:t>
            </a:r>
            <a:endParaRPr lang="en-US" sz="1050" dirty="0"/>
          </a:p>
        </p:txBody>
      </p:sp>
      <p:cxnSp>
        <p:nvCxnSpPr>
          <p:cNvPr id="34" name="Elbow Connector 33"/>
          <p:cNvCxnSpPr/>
          <p:nvPr/>
        </p:nvCxnSpPr>
        <p:spPr>
          <a:xfrm flipV="1">
            <a:off x="1152526" y="3614737"/>
            <a:ext cx="457199" cy="195263"/>
          </a:xfrm>
          <a:prstGeom prst="bentConnector3">
            <a:avLst>
              <a:gd name="adj1" fmla="val 20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endCxn id="29" idx="1"/>
          </p:cNvCxnSpPr>
          <p:nvPr/>
        </p:nvCxnSpPr>
        <p:spPr>
          <a:xfrm>
            <a:off x="1136477" y="4205288"/>
            <a:ext cx="473249" cy="309044"/>
          </a:xfrm>
          <a:prstGeom prst="bentConnector3">
            <a:avLst>
              <a:gd name="adj1" fmla="val 11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2721599" y="4533381"/>
            <a:ext cx="152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7" idx="3"/>
          </p:cNvCxnSpPr>
          <p:nvPr/>
        </p:nvCxnSpPr>
        <p:spPr>
          <a:xfrm flipV="1">
            <a:off x="2714624" y="3614737"/>
            <a:ext cx="1593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0" idx="3"/>
          </p:cNvCxnSpPr>
          <p:nvPr/>
        </p:nvCxnSpPr>
        <p:spPr>
          <a:xfrm flipV="1">
            <a:off x="3605027" y="4533381"/>
            <a:ext cx="15843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31" idx="3"/>
          </p:cNvCxnSpPr>
          <p:nvPr/>
        </p:nvCxnSpPr>
        <p:spPr>
          <a:xfrm flipV="1">
            <a:off x="4488455" y="4061819"/>
            <a:ext cx="311600" cy="4609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endCxn id="32" idx="1"/>
          </p:cNvCxnSpPr>
          <p:nvPr/>
        </p:nvCxnSpPr>
        <p:spPr>
          <a:xfrm>
            <a:off x="3962400" y="3589224"/>
            <a:ext cx="475161" cy="27733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044" y="4276207"/>
            <a:ext cx="2913561" cy="218517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67751" y="2084327"/>
            <a:ext cx="3238095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40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Technology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78800" y="2094914"/>
            <a:ext cx="5486400" cy="3600000"/>
          </a:xfrm>
        </p:spPr>
        <p:txBody>
          <a:bodyPr/>
          <a:lstStyle/>
          <a:p>
            <a:pPr lvl="2"/>
            <a:r>
              <a:rPr lang="en-US" sz="1200" dirty="0"/>
              <a:t>What is your development stack and why did you choose it?</a:t>
            </a:r>
          </a:p>
          <a:p>
            <a:pPr lvl="2"/>
            <a:r>
              <a:rPr lang="en-US" sz="1200" dirty="0"/>
              <a:t>Which databases are you using and why did you choose them</a:t>
            </a:r>
            <a:r>
              <a:rPr lang="en-US" sz="1200" dirty="0" smtClean="0"/>
              <a:t>?</a:t>
            </a:r>
            <a:endParaRPr lang="en-GB" sz="1200" dirty="0" smtClean="0"/>
          </a:p>
          <a:p>
            <a:pPr lvl="1"/>
            <a:endParaRPr lang="en-GB" sz="1200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78800" y="1537144"/>
            <a:ext cx="5486400" cy="450183"/>
          </a:xfrm>
          <a:solidFill>
            <a:schemeClr val="accent2"/>
          </a:solidFill>
        </p:spPr>
        <p:txBody>
          <a:bodyPr/>
          <a:lstStyle/>
          <a:p>
            <a:r>
              <a:rPr lang="en-US" sz="1200" dirty="0"/>
              <a:t>Choose a modern technology stack</a:t>
            </a:r>
            <a:endParaRPr lang="en-US" sz="1200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/>
          </p:nvPr>
        </p:nvSpPr>
        <p:spPr>
          <a:xfrm>
            <a:off x="6245726" y="1537144"/>
            <a:ext cx="5486400" cy="450183"/>
          </a:xfrm>
          <a:solidFill>
            <a:schemeClr val="accent2"/>
          </a:solidFill>
        </p:spPr>
        <p:txBody>
          <a:bodyPr/>
          <a:lstStyle/>
          <a:p>
            <a:r>
              <a:rPr lang="en-US" sz="1200" dirty="0"/>
              <a:t>Default to open</a:t>
            </a:r>
            <a:endParaRPr lang="en-US" sz="1200" dirty="0"/>
          </a:p>
        </p:txBody>
      </p:sp>
      <p:sp>
        <p:nvSpPr>
          <p:cNvPr id="10" name="Content Placeholder 9"/>
          <p:cNvSpPr>
            <a:spLocks noGrp="1"/>
          </p:cNvSpPr>
          <p:nvPr>
            <p:ph idx="17"/>
          </p:nvPr>
        </p:nvSpPr>
        <p:spPr>
          <a:xfrm>
            <a:off x="6259800" y="2094914"/>
            <a:ext cx="3657600" cy="3600000"/>
          </a:xfrm>
        </p:spPr>
        <p:txBody>
          <a:bodyPr/>
          <a:lstStyle/>
          <a:p>
            <a:pPr lvl="2"/>
            <a:r>
              <a:rPr lang="en-US" sz="1200" dirty="0"/>
              <a:t>What datasets are made available to the public?</a:t>
            </a:r>
            <a:endParaRPr lang="en-GB" sz="1200" dirty="0" smtClean="0"/>
          </a:p>
          <a:p>
            <a:pPr lvl="2"/>
            <a:endParaRPr lang="en-GB" sz="1200" dirty="0" smtClean="0"/>
          </a:p>
          <a:p>
            <a:pPr lvl="2"/>
            <a:endParaRPr lang="en-GB" sz="1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22EA9E-95ED-5444-8D97-D7C1E16F95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78799" y="750996"/>
            <a:ext cx="10903433" cy="562148"/>
          </a:xfrm>
        </p:spPr>
        <p:txBody>
          <a:bodyPr/>
          <a:lstStyle/>
          <a:p>
            <a:r>
              <a:rPr lang="en-US" dirty="0"/>
              <a:t>What </a:t>
            </a:r>
            <a:r>
              <a:rPr lang="en-US" dirty="0" smtClean="0"/>
              <a:t>technologies </a:t>
            </a:r>
            <a:r>
              <a:rPr lang="en-US" dirty="0"/>
              <a:t>(including infrastructure) did you use to build your solution and why?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811" y="2890804"/>
            <a:ext cx="5243663" cy="384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0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59" t="16717" r="5883" b="9048"/>
          <a:stretch/>
        </p:blipFill>
        <p:spPr>
          <a:xfrm>
            <a:off x="0" y="3768851"/>
            <a:ext cx="3477200" cy="31095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78800" y="2094914"/>
            <a:ext cx="3657600" cy="3600000"/>
          </a:xfrm>
        </p:spPr>
        <p:txBody>
          <a:bodyPr/>
          <a:lstStyle/>
          <a:p>
            <a:pPr lvl="2"/>
            <a:r>
              <a:rPr lang="en-US" sz="1200" dirty="0" smtClean="0"/>
              <a:t>Who are the primary users?</a:t>
            </a:r>
          </a:p>
          <a:p>
            <a:pPr lvl="2"/>
            <a:r>
              <a:rPr lang="en-US" sz="1200" dirty="0" smtClean="0"/>
              <a:t>What user needs does the service address?</a:t>
            </a:r>
          </a:p>
          <a:p>
            <a:pPr lvl="2"/>
            <a:r>
              <a:rPr lang="en-US" sz="1200" dirty="0" smtClean="0"/>
              <a:t>Why does the user want or need this service?</a:t>
            </a:r>
            <a:endParaRPr lang="en-US" sz="1200" dirty="0"/>
          </a:p>
          <a:p>
            <a:pPr lvl="2"/>
            <a:endParaRPr lang="en-GB" sz="1200" dirty="0" smtClean="0"/>
          </a:p>
          <a:p>
            <a:pPr lvl="1"/>
            <a:endParaRPr lang="en-GB" sz="1800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78800" y="1537144"/>
            <a:ext cx="3657600" cy="450183"/>
          </a:xfrm>
          <a:solidFill>
            <a:schemeClr val="accent2"/>
          </a:solidFill>
        </p:spPr>
        <p:txBody>
          <a:bodyPr/>
          <a:lstStyle/>
          <a:p>
            <a:r>
              <a:rPr lang="en-US" sz="1200" dirty="0" smtClean="0"/>
              <a:t>Understand </a:t>
            </a:r>
            <a:r>
              <a:rPr lang="en-US" sz="1200" dirty="0"/>
              <a:t>what people need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4194800" y="1537144"/>
            <a:ext cx="3657600" cy="450183"/>
          </a:xfrm>
          <a:solidFill>
            <a:schemeClr val="accent2"/>
          </a:solidFill>
        </p:spPr>
        <p:txBody>
          <a:bodyPr/>
          <a:lstStyle/>
          <a:p>
            <a:r>
              <a:rPr lang="en-US" sz="1100" dirty="0"/>
              <a:t>Address the whole experience, from start to finish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/>
          </p:nvPr>
        </p:nvSpPr>
        <p:spPr>
          <a:xfrm>
            <a:off x="7910800" y="1537144"/>
            <a:ext cx="3657600" cy="450183"/>
          </a:xfrm>
          <a:solidFill>
            <a:schemeClr val="accent2"/>
          </a:solidFill>
        </p:spPr>
        <p:txBody>
          <a:bodyPr/>
          <a:lstStyle/>
          <a:p>
            <a:r>
              <a:rPr lang="en-US" sz="1200" dirty="0"/>
              <a:t>Make it simple and intuitive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6"/>
          </p:nvPr>
        </p:nvSpPr>
        <p:spPr>
          <a:xfrm>
            <a:off x="4194800" y="2094914"/>
            <a:ext cx="3657600" cy="3600000"/>
          </a:xfrm>
        </p:spPr>
        <p:txBody>
          <a:bodyPr/>
          <a:lstStyle/>
          <a:p>
            <a:pPr lvl="2"/>
            <a:r>
              <a:rPr lang="en-GB" sz="1200" dirty="0" smtClean="0"/>
              <a:t>How do people currently accomplish the task the service is designed to help?</a:t>
            </a:r>
          </a:p>
          <a:p>
            <a:pPr lvl="2"/>
            <a:r>
              <a:rPr lang="en-GB" sz="1200" dirty="0" smtClean="0"/>
              <a:t>What are the current pain points with pre-service process?</a:t>
            </a:r>
          </a:p>
          <a:p>
            <a:pPr lvl="2"/>
            <a:r>
              <a:rPr lang="en-GB" sz="1200" dirty="0" smtClean="0"/>
              <a:t>Where does this service fit in the existing process?</a:t>
            </a:r>
          </a:p>
          <a:p>
            <a:pPr lvl="2"/>
            <a:r>
              <a:rPr lang="en-GB" sz="1200" dirty="0" smtClean="0"/>
              <a:t>What metrics will best indicate how well the service is working for its users?</a:t>
            </a:r>
          </a:p>
          <a:p>
            <a:pPr lvl="2"/>
            <a:endParaRPr lang="en-GB" sz="1200" dirty="0" smtClean="0"/>
          </a:p>
          <a:p>
            <a:pPr lvl="2"/>
            <a:endParaRPr lang="en-GB" sz="1200" dirty="0"/>
          </a:p>
        </p:txBody>
      </p:sp>
      <p:sp>
        <p:nvSpPr>
          <p:cNvPr id="10" name="Content Placeholder 9"/>
          <p:cNvSpPr>
            <a:spLocks noGrp="1"/>
          </p:cNvSpPr>
          <p:nvPr>
            <p:ph idx="17"/>
          </p:nvPr>
        </p:nvSpPr>
        <p:spPr>
          <a:xfrm>
            <a:off x="7910800" y="2094914"/>
            <a:ext cx="3657600" cy="3600000"/>
          </a:xfrm>
        </p:spPr>
        <p:txBody>
          <a:bodyPr/>
          <a:lstStyle/>
          <a:p>
            <a:pPr lvl="2"/>
            <a:r>
              <a:rPr lang="en-GB" sz="1200" dirty="0" smtClean="0"/>
              <a:t>What primary tasks are users trying to accomplish?</a:t>
            </a:r>
          </a:p>
          <a:p>
            <a:pPr lvl="2"/>
            <a:r>
              <a:rPr lang="en-GB" sz="1200" dirty="0" smtClean="0"/>
              <a:t>Is the language in this service plain and universal?</a:t>
            </a:r>
          </a:p>
          <a:p>
            <a:pPr lvl="2"/>
            <a:endParaRPr lang="en-GB" sz="1200" dirty="0" smtClean="0"/>
          </a:p>
          <a:p>
            <a:pPr lvl="2"/>
            <a:endParaRPr lang="en-GB" sz="1200" dirty="0" smtClean="0"/>
          </a:p>
          <a:p>
            <a:pPr lvl="2"/>
            <a:endParaRPr lang="en-GB" sz="1200" dirty="0" smtClean="0"/>
          </a:p>
          <a:p>
            <a:pPr lvl="2"/>
            <a:endParaRPr lang="en-GB" sz="1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22EA9E-95ED-5444-8D97-D7C1E16F9528}" type="slidenum">
              <a:rPr lang="en-US" smtClean="0">
                <a:solidFill>
                  <a:srgbClr val="9B9B9B">
                    <a:lumMod val="75000"/>
                  </a:srgbClr>
                </a:solidFill>
              </a:rPr>
              <a:pPr/>
              <a:t>6</a:t>
            </a:fld>
            <a:endParaRPr lang="en-US" dirty="0">
              <a:solidFill>
                <a:srgbClr val="9B9B9B">
                  <a:lumMod val="75000"/>
                </a:srgbClr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78800" y="750996"/>
            <a:ext cx="7655266" cy="562148"/>
          </a:xfrm>
        </p:spPr>
        <p:txBody>
          <a:bodyPr/>
          <a:lstStyle/>
          <a:p>
            <a:r>
              <a:rPr lang="en-US" dirty="0" smtClean="0"/>
              <a:t>What does the user interface look like? What are the key features?  How did you address requirements (API, mobile accessible)?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840" y="3800717"/>
            <a:ext cx="3597921" cy="26984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9"/>
          <a:stretch/>
        </p:blipFill>
        <p:spPr>
          <a:xfrm rot="5400000">
            <a:off x="3050121" y="4233870"/>
            <a:ext cx="3167820" cy="2678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474" y="4445706"/>
            <a:ext cx="3381917" cy="253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86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</a:t>
            </a:r>
            <a:endParaRPr lang="en-GB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6370"/>
            <a:ext cx="5097294" cy="251587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/>
          <a:srcRect b="18903"/>
          <a:stretch/>
        </p:blipFill>
        <p:spPr>
          <a:xfrm>
            <a:off x="1429018" y="3662249"/>
            <a:ext cx="3994861" cy="2916232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9647" y="1838980"/>
            <a:ext cx="3436073" cy="417237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3723" y="767293"/>
            <a:ext cx="3840045" cy="634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6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Challenges</a:t>
            </a:r>
            <a:endParaRPr lang="en-GB" dirty="0"/>
          </a:p>
        </p:txBody>
      </p:sp>
      <p:sp>
        <p:nvSpPr>
          <p:cNvPr id="21" name="Content Placeholder 20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pPr lvl="2"/>
            <a:endParaRPr lang="en-GB" dirty="0" smtClean="0"/>
          </a:p>
          <a:p>
            <a:pPr lvl="2"/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22EA9E-95ED-5444-8D97-D7C1E16F95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78800" y="750996"/>
            <a:ext cx="10972800" cy="562148"/>
          </a:xfrm>
        </p:spPr>
        <p:txBody>
          <a:bodyPr/>
          <a:lstStyle/>
          <a:p>
            <a:r>
              <a:rPr lang="en-US" sz="1600" dirty="0"/>
              <a:t>What challenges did the team face? What obstacles did you overcome?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478800" y="1523539"/>
            <a:ext cx="6096000" cy="168251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lvl="1" indent="-241200">
              <a:spcAft>
                <a:spcPts val="700"/>
              </a:spcAft>
              <a:buClr>
                <a:srgbClr val="1DAEE5"/>
              </a:buClr>
              <a:buFont typeface="Arial"/>
              <a:buChar char="•"/>
            </a:pP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Setting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up the environment</a:t>
            </a:r>
          </a:p>
          <a:p>
            <a:pPr marL="0" lvl="1" indent="-241200">
              <a:spcAft>
                <a:spcPts val="700"/>
              </a:spcAft>
              <a:buClr>
                <a:srgbClr val="1DAEE5"/>
              </a:buClr>
              <a:buFont typeface="Arial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Limited search from current location</a:t>
            </a:r>
          </a:p>
          <a:p>
            <a:pPr marL="0" lvl="1" indent="-241200">
              <a:spcAft>
                <a:spcPts val="700"/>
              </a:spcAft>
              <a:buClr>
                <a:srgbClr val="1DAEE5"/>
              </a:buClr>
              <a:buFont typeface="Arial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Choosing an idea in the beginning</a:t>
            </a:r>
          </a:p>
          <a:p>
            <a:pPr marL="0" lvl="1" indent="-241200">
              <a:spcAft>
                <a:spcPts val="700"/>
              </a:spcAft>
              <a:buClr>
                <a:srgbClr val="1DAEE5"/>
              </a:buClr>
              <a:buFont typeface="Arial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Limited research</a:t>
            </a:r>
          </a:p>
          <a:p>
            <a:pPr marL="0" lvl="1" indent="-241200">
              <a:spcAft>
                <a:spcPts val="700"/>
              </a:spcAft>
              <a:buClr>
                <a:srgbClr val="1DAEE5"/>
              </a:buClr>
              <a:buFont typeface="Arial"/>
              <a:buChar char="•"/>
            </a:pP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Time</a:t>
            </a:r>
            <a:endParaRPr lang="en-US" sz="1600" dirty="0">
              <a:solidFill>
                <a:schemeClr val="tx2">
                  <a:lumMod val="75000"/>
                </a:schemeClr>
              </a:solidFill>
              <a:ea typeface="Calibri" charset="0"/>
              <a:cs typeface="Calibri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675" y="3206051"/>
            <a:ext cx="290512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65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D22EA9E-95ED-5444-8D97-D7C1E16F95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78799" y="750996"/>
            <a:ext cx="10903433" cy="562148"/>
          </a:xfrm>
        </p:spPr>
        <p:txBody>
          <a:bodyPr/>
          <a:lstStyle/>
          <a:p>
            <a:r>
              <a:rPr lang="en-US" dirty="0" smtClean="0"/>
              <a:t>Demonstration: </a:t>
            </a:r>
            <a:r>
              <a:rPr lang="en-US" dirty="0"/>
              <a:t>What does the solution do? How does it work? What’s the impact?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78800" y="1523539"/>
            <a:ext cx="10800000" cy="1010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-241200">
              <a:spcAft>
                <a:spcPts val="700"/>
              </a:spcAft>
              <a:buClr>
                <a:srgbClr val="1DAEE5"/>
              </a:buClr>
              <a:buFont typeface="Arial"/>
              <a:buChar char="•"/>
            </a:pP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Weether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 helps users find locations to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enjoy the weather and activities they love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.</a:t>
            </a:r>
            <a:endParaRPr lang="en-US" sz="1600" dirty="0">
              <a:solidFill>
                <a:schemeClr val="tx2">
                  <a:lumMod val="75000"/>
                </a:schemeClr>
              </a:solidFill>
              <a:ea typeface="Calibri" charset="0"/>
              <a:cs typeface="Calibri" charset="0"/>
            </a:endParaRPr>
          </a:p>
          <a:p>
            <a:pPr marL="0" lvl="1" indent="-241200">
              <a:spcAft>
                <a:spcPts val="700"/>
              </a:spcAft>
              <a:buClr>
                <a:srgbClr val="1DAEE5"/>
              </a:buClr>
              <a:buFont typeface="Arial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How does 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Weether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 work?</a:t>
            </a:r>
          </a:p>
          <a:p>
            <a:pPr marL="0" lvl="1" indent="-241200">
              <a:spcAft>
                <a:spcPts val="700"/>
              </a:spcAft>
              <a:buClr>
                <a:srgbClr val="1DAEE5"/>
              </a:buClr>
              <a:buFont typeface="Arial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What is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Weether’s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impact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ea typeface="Calibri" charset="0"/>
                <a:cs typeface="Calibri" charset="0"/>
              </a:rPr>
              <a:t>?</a:t>
            </a:r>
            <a:endParaRPr lang="en-US" sz="1600" dirty="0">
              <a:solidFill>
                <a:schemeClr val="tx2">
                  <a:lumMod val="75000"/>
                </a:schemeClr>
              </a:solidFill>
              <a:ea typeface="Calibri" charset="0"/>
              <a:cs typeface="Calibri" charset="0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582232" y="4177518"/>
            <a:ext cx="10800000" cy="3953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cap="none" baseline="0">
                <a:solidFill>
                  <a:schemeClr val="accent2"/>
                </a:solidFill>
                <a:latin typeface="Arial Regular" charset="0"/>
                <a:ea typeface="+mj-ea"/>
                <a:cs typeface="+mj-cs"/>
              </a:defRPr>
            </a:lvl1pPr>
          </a:lstStyle>
          <a:p>
            <a:pPr algn="ctr"/>
            <a:r>
              <a:rPr lang="en-GB" sz="6600" dirty="0" err="1" smtClean="0"/>
              <a:t>Weether</a:t>
            </a:r>
            <a:endParaRPr lang="en-GB" sz="6600" dirty="0"/>
          </a:p>
        </p:txBody>
      </p:sp>
    </p:spTree>
    <p:extLst>
      <p:ext uri="{BB962C8B-B14F-4D97-AF65-F5344CB8AC3E}">
        <p14:creationId xmlns:p14="http://schemas.microsoft.com/office/powerpoint/2010/main" val="394442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Slide Master">
  <a:themeElements>
    <a:clrScheme name="Sapient Consulting">
      <a:dk1>
        <a:srgbClr val="000000"/>
      </a:dk1>
      <a:lt1>
        <a:srgbClr val="FFFFFF"/>
      </a:lt1>
      <a:dk2>
        <a:srgbClr val="9B9B9B"/>
      </a:dk2>
      <a:lt2>
        <a:srgbClr val="E7E6E6"/>
      </a:lt2>
      <a:accent1>
        <a:srgbClr val="DE2728"/>
      </a:accent1>
      <a:accent2>
        <a:srgbClr val="221249"/>
      </a:accent2>
      <a:accent3>
        <a:srgbClr val="692E90"/>
      </a:accent3>
      <a:accent4>
        <a:srgbClr val="D7D7D7"/>
      </a:accent4>
      <a:accent5>
        <a:srgbClr val="1DAEE5"/>
      </a:accent5>
      <a:accent6>
        <a:srgbClr val="3883AD"/>
      </a:accent6>
      <a:hlink>
        <a:srgbClr val="232323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4559</TotalTime>
  <Words>713</Words>
  <Application>Microsoft Office PowerPoint</Application>
  <PresentationFormat>Widescreen</PresentationFormat>
  <Paragraphs>122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Arial Regular</vt:lpstr>
      <vt:lpstr>Calibri</vt:lpstr>
      <vt:lpstr>Cover Slide Master</vt:lpstr>
      <vt:lpstr>Weether</vt:lpstr>
      <vt:lpstr>PowerPoint Presentation</vt:lpstr>
      <vt:lpstr>Team</vt:lpstr>
      <vt:lpstr>Process</vt:lpstr>
      <vt:lpstr>Technology</vt:lpstr>
      <vt:lpstr>Design</vt:lpstr>
      <vt:lpstr>Design</vt:lpstr>
      <vt:lpstr>Challenges</vt:lpstr>
      <vt:lpstr>Solution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Kolleen Jennings</cp:lastModifiedBy>
  <cp:revision>290</cp:revision>
  <cp:lastPrinted>2017-04-03T18:49:41Z</cp:lastPrinted>
  <dcterms:created xsi:type="dcterms:W3CDTF">2017-04-01T14:36:31Z</dcterms:created>
  <dcterms:modified xsi:type="dcterms:W3CDTF">2017-11-11T04:56:24Z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UniqueId">
    <vt:lpwstr>158391</vt:lpwstr>
  </property>
  <property fmtid="{D5CDD505-2E9C-101B-9397-08002B2CF9AE}" pid="3" name="Jive_VersionGuid">
    <vt:lpwstr>82b22b50-c2b1-4089-98c5-55005386cdda</vt:lpwstr>
  </property>
  <property fmtid="{D5CDD505-2E9C-101B-9397-08002B2CF9AE}" pid="4" name="Jive_LatestUserAccountName">
    <vt:lpwstr>xfang</vt:lpwstr>
  </property>
  <property fmtid="{D5CDD505-2E9C-101B-9397-08002B2CF9AE}" pid="5" name="Offisync_ProviderInitializationData">
    <vt:lpwstr>https://vox.publicis.sapient.com</vt:lpwstr>
  </property>
  <property fmtid="{D5CDD505-2E9C-101B-9397-08002B2CF9AE}" pid="6" name="Offisync_UpdateToken">
    <vt:lpwstr>1</vt:lpwstr>
  </property>
  <property fmtid="{D5CDD505-2E9C-101B-9397-08002B2CF9AE}" pid="7" name="Offisync_ServerID">
    <vt:lpwstr>2a760b3e-54a5-418b-9dd9-555cd32dea45</vt:lpwstr>
  </property>
</Properties>
</file>

<file path=docProps/thumbnail.jpeg>
</file>